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2" r:id="rId5"/>
    <p:sldId id="273" r:id="rId6"/>
    <p:sldId id="30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98" r:id="rId22"/>
    <p:sldId id="289" r:id="rId23"/>
    <p:sldId id="290" r:id="rId24"/>
    <p:sldId id="291" r:id="rId25"/>
    <p:sldId id="299" r:id="rId26"/>
    <p:sldId id="300" r:id="rId27"/>
    <p:sldId id="293" r:id="rId28"/>
    <p:sldId id="294" r:id="rId29"/>
    <p:sldId id="297" r:id="rId30"/>
    <p:sldId id="296" r:id="rId31"/>
    <p:sldId id="268" r:id="rId3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0"/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средне специальное</c:v>
                </c:pt>
                <c:pt idx="2">
                  <c:v>средне профессиональное</c:v>
                </c:pt>
                <c:pt idx="3">
                  <c:v>прочее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0.49</c:v>
                </c:pt>
                <c:pt idx="1">
                  <c:v>0.27</c:v>
                </c:pt>
                <c:pt idx="2" formatCode="0.00%">
                  <c:v>0.14000000000000001</c:v>
                </c:pt>
                <c:pt idx="3" formatCode="0.00%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1451</c:v>
                </c:pt>
                <c:pt idx="1">
                  <c:v>1371</c:v>
                </c:pt>
                <c:pt idx="2">
                  <c:v>1126</c:v>
                </c:pt>
                <c:pt idx="3" formatCode="General">
                  <c:v>928</c:v>
                </c:pt>
                <c:pt idx="4" formatCode="General">
                  <c:v>886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148</c:v>
                </c:pt>
                <c:pt idx="1">
                  <c:v>207</c:v>
                </c:pt>
                <c:pt idx="2">
                  <c:v>110</c:v>
                </c:pt>
                <c:pt idx="3">
                  <c:v>25</c:v>
                </c:pt>
                <c:pt idx="4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976528"/>
        <c:axId val="304979328"/>
        <c:axId val="0"/>
      </c:bar3DChart>
      <c:catAx>
        <c:axId val="30497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79328"/>
        <c:crosses val="autoZero"/>
        <c:auto val="1"/>
        <c:lblAlgn val="ctr"/>
        <c:lblOffset val="100"/>
        <c:noMultiLvlLbl val="0"/>
      </c:catAx>
      <c:valAx>
        <c:axId val="30497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97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69D24-303F-4FDB-BF21-841EDA0DE5A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98536-93D3-4EC6-9ABE-AFF9C9A741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2.jpeg"/><Relationship Id="rId7" Type="http://schemas.openxmlformats.org/officeDocument/2006/relationships/image" Target="../media/image4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6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6.emf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ashdrive.com.ua/sites/all/themes/flashdrive/i/mega_size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l="30380" t="10974" b="14629"/>
          <a:stretch>
            <a:fillRect/>
          </a:stretch>
        </p:blipFill>
        <p:spPr bwMode="auto">
          <a:xfrm>
            <a:off x="0" y="0"/>
            <a:ext cx="9144000" cy="42484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780928"/>
            <a:ext cx="9144000" cy="2088232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Admin\Desktop\банеры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5301208"/>
            <a:ext cx="4269046" cy="864096"/>
          </a:xfrm>
          <a:prstGeom prst="rect">
            <a:avLst/>
          </a:prstGeom>
          <a:noFill/>
        </p:spPr>
      </p:pic>
      <p:pic>
        <p:nvPicPr>
          <p:cNvPr id="2" name="Picture 2" descr="C:\Users\Admin\Desktop\банер картин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924944"/>
            <a:ext cx="4248472" cy="1908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2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2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3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878196" y="1051575"/>
            <a:ext cx="4187025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Электромонтажные работы: 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кабельно-проводниковой продукции всех сечений напряжением от 0,4 кВ до 500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концевых и соединительных кабельных муфт напряжением до 330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силового электрооборудования, электроосвещения промышленных и гражданских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предприятий;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низковольтного и высоковольтного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токопроводов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ошиновки всех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типов;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силовых трансформаторов напряжением до 500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комплектных распределительных устройств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элегазовых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(КРУЭ) напряжением до 500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 подстанций классом напряжения до 500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 ВЧ-связи подстанций классом напряжения до 500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кВ;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охранного и технологического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видеонаблюдения;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 контроля доступа на подстанции и к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электроустановкам;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 АСУ ТП 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КИПиА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комплектных трансформаторных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подстанций;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Монтаж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сварку оптоволоконного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кабеля.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4734180" y="1195466"/>
            <a:ext cx="144016" cy="1465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2" cstate="print"/>
          <a:srcRect t="58590" r="51050" b="39801"/>
          <a:stretch>
            <a:fillRect/>
          </a:stretch>
        </p:blipFill>
        <p:spPr bwMode="auto">
          <a:xfrm>
            <a:off x="395388" y="4385542"/>
            <a:ext cx="2520280" cy="155105"/>
          </a:xfrm>
          <a:prstGeom prst="rect">
            <a:avLst/>
          </a:prstGeom>
          <a:noFill/>
        </p:spPr>
      </p:pic>
      <p:pic>
        <p:nvPicPr>
          <p:cNvPr id="2" name="Picture 2" descr="D:\РАБОЧИЕ ФАЙЛЫ\ДОПОЛНИТЕЛЬНО\КОНДРАТЬЕВ\ПРЕЗЕНТАЦИЯ\Презентация_12_01_2015\Фото_презентация\Фото_стр_9.JPG"/>
          <p:cNvPicPr>
            <a:picLocks noChangeAspect="1" noChangeArrowheads="1"/>
          </p:cNvPicPr>
          <p:nvPr/>
        </p:nvPicPr>
        <p:blipFill>
          <a:blip r:embed="rId4" cstate="print"/>
          <a:srcRect l="4526" r="4963"/>
          <a:stretch>
            <a:fillRect/>
          </a:stretch>
        </p:blipFill>
        <p:spPr bwMode="auto">
          <a:xfrm>
            <a:off x="395536" y="1268760"/>
            <a:ext cx="4248574" cy="3115621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80112" y="1236816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Пусконаладочные работы: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Проверка, настройка и ввод в работу оборудования до 500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кВ.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Наладка устройств релейной защиты и автоматизированных систем управления.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Измерения и испытания электрооборудования и другие работы.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412012" y="1351789"/>
            <a:ext cx="144016" cy="1465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10942"/>
            <a:ext cx="2520280" cy="155105"/>
          </a:xfrm>
          <a:prstGeom prst="rect">
            <a:avLst/>
          </a:prstGeom>
          <a:noFill/>
        </p:spPr>
      </p:pic>
      <p:pic>
        <p:nvPicPr>
          <p:cNvPr id="5122" name="Picture 2" descr="D:\РАБОЧИЕ ФАЙЛЫ\ДОПОЛНИТЕЛЬНО\КОНДРАТЬЕВ\ПРЕЗЕНТАЦИЯ\Презентация_12_01_2015\Фото_презентация\Фото_стр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78158"/>
            <a:ext cx="4752528" cy="3154490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652120" y="270892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52120" y="380399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666283" y="191282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64088" y="1236816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Монтаж и ремонт трансформаторного оборудования: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Монтаж силовых трансформаторов и реакторов напряжением до 500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кВ.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Текущий и капитальный ремонт трансформаторного оборудования.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163567" y="1337498"/>
            <a:ext cx="172873" cy="175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10942"/>
            <a:ext cx="2520280" cy="155105"/>
          </a:xfrm>
          <a:prstGeom prst="rect">
            <a:avLst/>
          </a:prstGeom>
          <a:noFill/>
        </p:spPr>
      </p:pic>
      <p:pic>
        <p:nvPicPr>
          <p:cNvPr id="6146" name="Picture 2" descr="D:\РАБОЧИЕ ФАЙЛЫ\ДОПОЛНИТЕЛЬНО\КОНДРАТЬЕВ\ПРЕЗЕНТАЦИЯ\Презентация_12_01_2015\Фото_презентация\Фото_стр_11.JPG"/>
          <p:cNvPicPr>
            <a:picLocks noChangeAspect="1" noChangeArrowheads="1"/>
          </p:cNvPicPr>
          <p:nvPr/>
        </p:nvPicPr>
        <p:blipFill>
          <a:blip r:embed="rId5" cstate="print"/>
          <a:srcRect r="3455"/>
          <a:stretch>
            <a:fillRect/>
          </a:stretch>
        </p:blipFill>
        <p:spPr bwMode="auto">
          <a:xfrm>
            <a:off x="395536" y="1268760"/>
            <a:ext cx="4608512" cy="3168352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436096" y="299695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442993" y="220486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10942"/>
            <a:ext cx="2520280" cy="155105"/>
          </a:xfrm>
          <a:prstGeom prst="rect">
            <a:avLst/>
          </a:prstGeom>
          <a:noFill/>
        </p:spPr>
      </p:pic>
      <p:pic>
        <p:nvPicPr>
          <p:cNvPr id="7170" name="Picture 2" descr="D:\РАБОЧИЕ ФАЙЛЫ\ДОПОЛНИТЕЛЬНО\КОНДРАТЬЕВ\ПРЕЗЕНТАЦИЯ\Презентация_12_01_2015\Фото_презентация\Фото_стр_12.JPG"/>
          <p:cNvPicPr>
            <a:picLocks noChangeAspect="1" noChangeArrowheads="1"/>
          </p:cNvPicPr>
          <p:nvPr/>
        </p:nvPicPr>
        <p:blipFill>
          <a:blip r:embed="rId5" cstate="print"/>
          <a:srcRect r="16287"/>
          <a:stretch>
            <a:fillRect/>
          </a:stretch>
        </p:blipFill>
        <p:spPr bwMode="auto">
          <a:xfrm>
            <a:off x="395535" y="1274989"/>
            <a:ext cx="3960441" cy="3157931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716016" y="1236816"/>
            <a:ext cx="41044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Монтаж стандартного и нестандартного технологического оборудования на промышленных объектах: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Монтаж технологических трубопроводов.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Монтаж систем пожаротушения трансформаторов.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Изготовление и монтаж «тяжелой» ошиновки электролизеров.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Монтаж технологического оборудования на объектах энергетики и алюминиевого производства.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Монтаж котельного оборудования.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21423" y="1327874"/>
            <a:ext cx="172873" cy="175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88024" y="242110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788024" y="300358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88024" y="354300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788024" y="407406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788024" y="519110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220072" y="1236816"/>
            <a:ext cx="37444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Перевозка крупногабаритных и тяжеловесных грузов: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Погрузочно-разгрузочные работы крупногабаритных и тяжеловесных грузов такелажным способом.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Перевозка трансформаторного оборудования и рабочих колес гидрогенераторов.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Перевозка любых других грузов весом до 400 тонн, длиной до 24 метров.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004247" y="1331942"/>
            <a:ext cx="179933" cy="1818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49042"/>
            <a:ext cx="2520280" cy="155105"/>
          </a:xfrm>
          <a:prstGeom prst="rect">
            <a:avLst/>
          </a:prstGeom>
          <a:noFill/>
        </p:spPr>
      </p:pic>
      <p:pic>
        <p:nvPicPr>
          <p:cNvPr id="8194" name="Picture 2" descr="D:\РАБОЧИЕ ФАЙЛЫ\ДОПОЛНИТЕЛЬНО\КОНДРАТЬЕВ\ПРЕЗЕНТАЦИЯ\Презентация_12_01_2015\Фото_презентация\Фото_стр_13.jpg"/>
          <p:cNvPicPr>
            <a:picLocks noChangeAspect="1" noChangeArrowheads="1"/>
          </p:cNvPicPr>
          <p:nvPr/>
        </p:nvPicPr>
        <p:blipFill>
          <a:blip r:embed="rId5" cstate="print"/>
          <a:srcRect r="7780"/>
          <a:stretch>
            <a:fillRect/>
          </a:stretch>
        </p:blipFill>
        <p:spPr bwMode="auto">
          <a:xfrm>
            <a:off x="395535" y="1340768"/>
            <a:ext cx="4464497" cy="3146734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278562" y="216946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278562" y="328498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78562" y="406328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80112" y="1236816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 распоряжении ООО «БМУ ГЭМ» имеется около 100 единиц техники от легковых автомобилей до специализированных многофункциональных механизмов.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Включая автокраны грузоподъемностью до 25 тонн, автогидроподъемники с вылетом стрелы до 28 метров, экскаваторы, дизельные станции, бурильные установки и многое другое.</a:t>
            </a:r>
            <a:endParaRPr lang="ru-RU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5364088" y="1340768"/>
            <a:ext cx="172873" cy="175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49042"/>
            <a:ext cx="2520280" cy="155105"/>
          </a:xfrm>
          <a:prstGeom prst="rect">
            <a:avLst/>
          </a:prstGeom>
          <a:noFill/>
        </p:spPr>
      </p:pic>
      <p:pic>
        <p:nvPicPr>
          <p:cNvPr id="14" name="Picture 3" descr="D:\РАБОЧИЕ ФАЙЛЫ\ДОПОЛНИТЕЛЬНО\КОНДРАТЬЕВ\ПРЕЗЕНТАЦИЯ\Презентация_12_01_2015\Фото_презентация\Фото_стр_18.jpg"/>
          <p:cNvPicPr>
            <a:picLocks noChangeAspect="1" noChangeArrowheads="1"/>
          </p:cNvPicPr>
          <p:nvPr/>
        </p:nvPicPr>
        <p:blipFill>
          <a:blip r:embed="rId5" cstate="print"/>
          <a:srcRect r="10032"/>
          <a:stretch>
            <a:fillRect/>
          </a:stretch>
        </p:blipFill>
        <p:spPr bwMode="auto">
          <a:xfrm>
            <a:off x="395535" y="1268760"/>
            <a:ext cx="4820815" cy="3241796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16016" y="1236816"/>
            <a:ext cx="4248472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ООО «БМУ ГЭМ» обладает собственной производственной базой с большим станочным парком, малярным цехом, камерой порошковой окраски и цехом по сборке щитового электрооборудования. </a:t>
            </a:r>
          </a:p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На предприятии налажено собственное производство: 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•  Стандартных и нестандартных металлоконструкций.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   Типовых электромонтажных изделий.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   Щитового электрооборудования.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•  Мобильных зданий и сооружений.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•  Токарно-фрезерной продукции.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514280" y="1327179"/>
            <a:ext cx="172873" cy="175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49042"/>
            <a:ext cx="2520280" cy="155105"/>
          </a:xfrm>
          <a:prstGeom prst="rect">
            <a:avLst/>
          </a:prstGeom>
          <a:noFill/>
        </p:spPr>
      </p:pic>
      <p:pic>
        <p:nvPicPr>
          <p:cNvPr id="10242" name="Picture 2" descr="D:\РАБОЧИЕ ФАЙЛЫ\ДОПОЛНИТЕЛЬНО\КОНДРАТЬЕВ\ПРЕЗЕНТАЦИЯ\Презентация_12_01_2015\Фото_презентация\Фото_стр_15.JPG"/>
          <p:cNvPicPr>
            <a:picLocks noChangeAspect="1" noChangeArrowheads="1"/>
          </p:cNvPicPr>
          <p:nvPr/>
        </p:nvPicPr>
        <p:blipFill>
          <a:blip r:embed="rId5" cstate="print"/>
          <a:srcRect r="14530"/>
          <a:stretch>
            <a:fillRect/>
          </a:stretch>
        </p:blipFill>
        <p:spPr bwMode="auto">
          <a:xfrm>
            <a:off x="395535" y="1340768"/>
            <a:ext cx="4032449" cy="3143325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4768974" y="367702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768974" y="415125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84568" y="443501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784568" y="4715271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68974" y="496302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80112" y="1236816"/>
            <a:ext cx="2880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Общестроительные работы: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Земляные работы.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Устройство железобетонных конструкций.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Изготовление и монтаж металлических конструкций.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364088" y="1308824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49042"/>
            <a:ext cx="2520280" cy="155105"/>
          </a:xfrm>
          <a:prstGeom prst="rect">
            <a:avLst/>
          </a:prstGeom>
          <a:noFill/>
        </p:spPr>
      </p:pic>
      <p:pic>
        <p:nvPicPr>
          <p:cNvPr id="11266" name="Picture 2" descr="D:\РАБОЧИЕ ФАЙЛЫ\ДОПОЛНИТЕЛЬНО\КОНДРАТЬЕВ\ПРЕЗЕНТАЦИЯ\Презентация_12_01_2015\Фото_презентация\Фото_стр_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1340768"/>
            <a:ext cx="4769438" cy="3165715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652120" y="242843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52120" y="217234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652120" y="325281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-11017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580111" y="1236816"/>
            <a:ext cx="3013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Поставка выборочно или «под ключ»: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Оборудования.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Электротехнической продукции.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Строительных материалов.</a:t>
            </a:r>
            <a:endParaRPr lang="ru-RU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5376292" y="1329561"/>
            <a:ext cx="172873" cy="1759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449042"/>
            <a:ext cx="2520280" cy="155105"/>
          </a:xfrm>
          <a:prstGeom prst="rect">
            <a:avLst/>
          </a:prstGeom>
          <a:noFill/>
        </p:spPr>
      </p:pic>
      <p:pic>
        <p:nvPicPr>
          <p:cNvPr id="2050" name="Picture 2" descr="D:\РАБОЧИЕ ФАЙЛЫ\ДОПОЛНИТЕЛЬНО\КОНДРАТЬЕВ\ПРЕЗЕНТАЦИЯ\Правки_презентация\Поставка_стр_17.JPG"/>
          <p:cNvPicPr>
            <a:picLocks noChangeAspect="1" noChangeArrowheads="1"/>
          </p:cNvPicPr>
          <p:nvPr/>
        </p:nvPicPr>
        <p:blipFill>
          <a:blip r:embed="rId5" cstate="print"/>
          <a:srcRect r="4348"/>
          <a:stretch>
            <a:fillRect/>
          </a:stretch>
        </p:blipFill>
        <p:spPr bwMode="auto">
          <a:xfrm>
            <a:off x="395536" y="1220202"/>
            <a:ext cx="4752528" cy="3299896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652120" y="217292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652120" y="275543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652120" y="191683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ФИНАНСОВЫЕ ПОКАЗАТЕЛИ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91" name="Прямоугольник 90"/>
          <p:cNvSpPr/>
          <p:nvPr/>
        </p:nvSpPr>
        <p:spPr>
          <a:xfrm>
            <a:off x="467544" y="1308824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10462"/>
              </p:ext>
            </p:extLst>
          </p:nvPr>
        </p:nvGraphicFramePr>
        <p:xfrm>
          <a:off x="1465293" y="5078359"/>
          <a:ext cx="6031025" cy="662343"/>
        </p:xfrm>
        <a:graphic>
          <a:graphicData uri="http://schemas.openxmlformats.org/drawingml/2006/table">
            <a:tbl>
              <a:tblPr/>
              <a:tblGrid>
                <a:gridCol w="2674659"/>
                <a:gridCol w="576064"/>
                <a:gridCol w="720080"/>
                <a:gridCol w="648072"/>
                <a:gridCol w="720080"/>
                <a:gridCol w="692070"/>
              </a:tblGrid>
              <a:tr h="220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2012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2013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2014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2015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220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Выручка, млн.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1 451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1 372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1 125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928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78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Чистая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прибыль, млн.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148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92223" y="5330367"/>
            <a:ext cx="802134" cy="158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92223" y="5560680"/>
            <a:ext cx="802134" cy="158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1236816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Выручка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чистая прибыль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/млн. рублей/</a:t>
            </a:r>
            <a:endParaRPr lang="ru-RU" dirty="0" smtClean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60843176"/>
              </p:ext>
            </p:extLst>
          </p:nvPr>
        </p:nvGraphicFramePr>
        <p:xfrm>
          <a:off x="1094267" y="1374370"/>
          <a:ext cx="6157963" cy="3696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СОЗДАНИЯ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4725144"/>
            <a:ext cx="69847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БМУ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Гидроэлектромонтаж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основано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 августа 1960 года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как Братский участок Всесоюзного треста Гидроэлектромонтаж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для строительства Братской ГЭС. </a:t>
            </a:r>
          </a:p>
        </p:txBody>
      </p:sp>
      <p:pic>
        <p:nvPicPr>
          <p:cNvPr id="17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23528" y="4493384"/>
            <a:ext cx="2520280" cy="155105"/>
          </a:xfrm>
          <a:prstGeom prst="rect">
            <a:avLst/>
          </a:prstGeom>
          <a:noFill/>
        </p:spPr>
      </p:pic>
      <p:pic>
        <p:nvPicPr>
          <p:cNvPr id="16" name="Picture 2" descr="D:\Рабочая\Хорошие_фото\Архивные_фото\1.jpg"/>
          <p:cNvPicPr>
            <a:picLocks noChangeAspect="1" noChangeArrowheads="1"/>
          </p:cNvPicPr>
          <p:nvPr/>
        </p:nvPicPr>
        <p:blipFill>
          <a:blip r:embed="rId5" cstate="print"/>
          <a:srcRect l="-747" r="-256"/>
          <a:stretch>
            <a:fillRect/>
          </a:stretch>
        </p:blipFill>
        <p:spPr bwMode="auto">
          <a:xfrm>
            <a:off x="323528" y="1196753"/>
            <a:ext cx="5220072" cy="330526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rnd" cmpd="sng">
            <a:solidFill>
              <a:schemeClr val="bg1"/>
            </a:solidFill>
            <a:rou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323528" y="4797152"/>
            <a:ext cx="21602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ООО «БМУ ГЭМ» имеет необходимые в Российской Федерации разрешительные документы (свидетельства, лицензии) для проведения профильных работ. </a:t>
            </a:r>
            <a:endParaRPr lang="ru-RU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323528" y="1308824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323529" y="5574382"/>
            <a:ext cx="1424310" cy="87656"/>
          </a:xfrm>
          <a:prstGeom prst="rect">
            <a:avLst/>
          </a:prstGeom>
          <a:noFill/>
        </p:spPr>
      </p:pic>
      <p:pic>
        <p:nvPicPr>
          <p:cNvPr id="17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3147690" y="5574382"/>
            <a:ext cx="1424310" cy="87656"/>
          </a:xfrm>
          <a:prstGeom prst="rect">
            <a:avLst/>
          </a:prstGeom>
          <a:noFill/>
        </p:spPr>
      </p:pic>
      <p:pic>
        <p:nvPicPr>
          <p:cNvPr id="2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6145845" y="5574382"/>
            <a:ext cx="1424310" cy="87656"/>
          </a:xfrm>
          <a:prstGeom prst="rect">
            <a:avLst/>
          </a:prstGeom>
          <a:noFill/>
        </p:spPr>
      </p:pic>
      <p:pic>
        <p:nvPicPr>
          <p:cNvPr id="25" name="Рисунок 24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694062"/>
            <a:ext cx="2040758" cy="2887672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5845" y="2703586"/>
            <a:ext cx="2025703" cy="2878302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1911" y="2701569"/>
            <a:ext cx="2030554" cy="2880319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МЕНЕДЖМЕНТ КАЧЕСТВА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Сертификаты соответствия EST (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Goodwill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Certification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System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323528" y="1308824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251521" y="5109568"/>
            <a:ext cx="1424310" cy="87656"/>
          </a:xfrm>
          <a:prstGeom prst="rect">
            <a:avLst/>
          </a:prstGeom>
          <a:noFill/>
        </p:spPr>
      </p:pic>
      <p:pic>
        <p:nvPicPr>
          <p:cNvPr id="16" name="Рисунок 15" descr="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301256"/>
            <a:ext cx="1988745" cy="278092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7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2400215" y="5109568"/>
            <a:ext cx="1424310" cy="87656"/>
          </a:xfrm>
          <a:prstGeom prst="rect">
            <a:avLst/>
          </a:prstGeom>
          <a:noFill/>
        </p:spPr>
      </p:pic>
      <p:pic>
        <p:nvPicPr>
          <p:cNvPr id="2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4456559" y="5109568"/>
            <a:ext cx="1424310" cy="87656"/>
          </a:xfrm>
          <a:prstGeom prst="rect">
            <a:avLst/>
          </a:prstGeom>
          <a:noFill/>
        </p:spPr>
      </p:pic>
      <p:pic>
        <p:nvPicPr>
          <p:cNvPr id="23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6588224" y="5109568"/>
            <a:ext cx="1424310" cy="87656"/>
          </a:xfrm>
          <a:prstGeom prst="rect">
            <a:avLst/>
          </a:prstGeom>
          <a:noFill/>
        </p:spPr>
      </p:pic>
      <p:pic>
        <p:nvPicPr>
          <p:cNvPr id="26" name="Рисунок 25" descr="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4003" y="2300062"/>
            <a:ext cx="1990204" cy="2809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91547" y="2301256"/>
            <a:ext cx="1964429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2276872"/>
            <a:ext cx="2010736" cy="28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Объекты/ГЭС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323528" y="1308824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1844824"/>
            <a:ext cx="7200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Братская ГЭС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(г.Братск,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Усть-Илимская ГЭС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(Усть-Илимск,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Иркутская ГЭС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(г.Иркутск).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Богучанская ГЭС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(г.Кодинск, Красноярский край).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Бурейская ГЭС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(п.Талакан, Амурская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Саяно-Шушенская ГЭС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(п.Черемушки, Республика Хакасия).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Зейская ГЭС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(г.Зея, Амурская область)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другие</a:t>
            </a:r>
          </a:p>
        </p:txBody>
      </p:sp>
      <p:pic>
        <p:nvPicPr>
          <p:cNvPr id="2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95936" y="5229200"/>
            <a:ext cx="2520280" cy="155105"/>
          </a:xfrm>
          <a:prstGeom prst="rect">
            <a:avLst/>
          </a:prstGeom>
          <a:noFill/>
        </p:spPr>
      </p:pic>
      <p:pic>
        <p:nvPicPr>
          <p:cNvPr id="24" name="Рисунок 23" descr="052.jpg"/>
          <p:cNvPicPr>
            <a:picLocks noChangeAspect="1"/>
          </p:cNvPicPr>
          <p:nvPr/>
        </p:nvPicPr>
        <p:blipFill>
          <a:blip r:embed="rId5" cstate="print"/>
          <a:srcRect l="6957" r="13033"/>
          <a:stretch>
            <a:fillRect/>
          </a:stretch>
        </p:blipFill>
        <p:spPr>
          <a:xfrm>
            <a:off x="3995936" y="1268759"/>
            <a:ext cx="4824536" cy="4009903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sp>
        <p:nvSpPr>
          <p:cNvPr id="29" name="Овал 28"/>
          <p:cNvSpPr/>
          <p:nvPr/>
        </p:nvSpPr>
        <p:spPr>
          <a:xfrm>
            <a:off x="755576" y="196344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55576" y="2420888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55576" y="285293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55576" y="333159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55576" y="378904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55576" y="422059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55576" y="466509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Объекты/ ТЭЦ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332805" y="1378050"/>
            <a:ext cx="173954" cy="17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1844824"/>
            <a:ext cx="720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Иркутская ТЭЦ-6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(г.Братск,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Усть-Илимская ТЭЦ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(г.Усть-Илимск,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Ново-Иркутская ТЭЦ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(г.Иркутск).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Иркутская ТЭЦ-16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(г.Железногорск-Илимский,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Ново-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Зиминская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ТЭЦ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(г.Саянск,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Абаканская ТЭЦ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(г.Абакан, Республика Хакасия).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другие.</a:t>
            </a:r>
          </a:p>
        </p:txBody>
      </p:sp>
      <p:pic>
        <p:nvPicPr>
          <p:cNvPr id="2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4572000" y="4312467"/>
            <a:ext cx="2520280" cy="155105"/>
          </a:xfrm>
          <a:prstGeom prst="rect">
            <a:avLst/>
          </a:prstGeom>
          <a:noFill/>
        </p:spPr>
      </p:pic>
      <p:sp>
        <p:nvSpPr>
          <p:cNvPr id="29" name="Овал 28"/>
          <p:cNvSpPr/>
          <p:nvPr/>
        </p:nvSpPr>
        <p:spPr>
          <a:xfrm>
            <a:off x="611560" y="196344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1560" y="2420888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1560" y="285293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1560" y="333159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1560" y="378904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11560" y="422059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051.jpg"/>
          <p:cNvPicPr>
            <a:picLocks noChangeAspect="1"/>
          </p:cNvPicPr>
          <p:nvPr/>
        </p:nvPicPr>
        <p:blipFill>
          <a:blip r:embed="rId5" cstate="print"/>
          <a:srcRect l="16644" t="3774" r="8014"/>
          <a:stretch>
            <a:fillRect/>
          </a:stretch>
        </p:blipFill>
        <p:spPr>
          <a:xfrm>
            <a:off x="4587100" y="692200"/>
            <a:ext cx="4412884" cy="3672408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ОБЪЕКТЫ/ПРОМПРЕДПРИЯТИЯ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51520" y="1346569"/>
            <a:ext cx="202392" cy="2060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1700808"/>
            <a:ext cx="7200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Братский алюминиевый завод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(г.Братск,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Богучанский алюминиевый завод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(п.Таежный, Красноярский край).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Братский завод ферросплавов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(г.Братск,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Братский лесопромышленный комплекс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(г.Братск,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Усть-Илимский лесопромышленный комплекс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(г.Усть-Илимск,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Агинское золотобывающее предприятие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(Камчатский край)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Коршуновский ГОК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(г.Железногорск-Илимский,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ЗАО «Лесопильно-Деревообрабатывающий комбинат Игирма»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(Иркутская область)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другие.</a:t>
            </a:r>
          </a:p>
        </p:txBody>
      </p:sp>
      <p:sp>
        <p:nvSpPr>
          <p:cNvPr id="29" name="Овал 28"/>
          <p:cNvSpPr/>
          <p:nvPr/>
        </p:nvSpPr>
        <p:spPr>
          <a:xfrm>
            <a:off x="611560" y="181942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1560" y="227687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1560" y="270892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1560" y="318757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1560" y="364502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11560" y="407657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11560" y="4521076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1560" y="499277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11560" y="544044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5974060" y="4293096"/>
            <a:ext cx="2520280" cy="155105"/>
          </a:xfrm>
          <a:prstGeom prst="rect">
            <a:avLst/>
          </a:prstGeom>
          <a:noFill/>
        </p:spPr>
      </p:pic>
      <p:pic>
        <p:nvPicPr>
          <p:cNvPr id="8194" name="Picture 2" descr="http://www.vbratske.ru/i/bratsk_news/13014464179536.jpg"/>
          <p:cNvPicPr>
            <a:picLocks noChangeAspect="1" noChangeArrowheads="1"/>
          </p:cNvPicPr>
          <p:nvPr/>
        </p:nvPicPr>
        <p:blipFill>
          <a:blip r:embed="rId5" cstate="print"/>
          <a:srcRect l="10236" r="35080"/>
          <a:stretch>
            <a:fillRect/>
          </a:stretch>
        </p:blipFill>
        <p:spPr bwMode="auto">
          <a:xfrm>
            <a:off x="5975648" y="332656"/>
            <a:ext cx="2916832" cy="4000501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ОБЪЕКТЫ/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СЕТЕВОЕ СТРОИТЕЛЬСТВО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323529" y="1346569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2078846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500/220/35 кВ «Озерная»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(г.Тайшет,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500/110/35 кВ «Тайшет»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(г.Тайшет,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500/220/110 кВ «Алюминиевая»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(г.Саяногорск, Республика Хакасия).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500/220 кВ «Шелеховская» (Ключи)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(г.Шелехов,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500/330 кВ «Невинномысск»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(г.Невинномысск, Ставропольский край).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500/220/10 кВ БПП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(п.Турма, Иркутская область)</a:t>
            </a:r>
          </a:p>
        </p:txBody>
      </p:sp>
      <p:sp>
        <p:nvSpPr>
          <p:cNvPr id="29" name="Овал 28"/>
          <p:cNvSpPr/>
          <p:nvPr/>
        </p:nvSpPr>
        <p:spPr>
          <a:xfrm>
            <a:off x="611560" y="219746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1560" y="265491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1560" y="3086958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1560" y="356561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1560" y="4023062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11560" y="445461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5220072" y="3896567"/>
            <a:ext cx="2520280" cy="155105"/>
          </a:xfrm>
          <a:prstGeom prst="rect">
            <a:avLst/>
          </a:prstGeom>
          <a:noFill/>
        </p:spPr>
      </p:pic>
      <p:pic>
        <p:nvPicPr>
          <p:cNvPr id="7169" name="Picture 1" descr="D:\РАБОЧИЕ ФАЙЛЫ\ДОПОЛНИТЕЛЬНО\КОНДРАТЬЕВ\ПРЕЗЕНТАЦИЯ\Правки_презентация_19_03_2015\Стр_24.JPG"/>
          <p:cNvPicPr>
            <a:picLocks noChangeAspect="1" noChangeArrowheads="1"/>
          </p:cNvPicPr>
          <p:nvPr/>
        </p:nvPicPr>
        <p:blipFill>
          <a:blip r:embed="rId5" cstate="print"/>
          <a:srcRect l="6216" r="16080"/>
          <a:stretch>
            <a:fillRect/>
          </a:stretch>
        </p:blipFill>
        <p:spPr bwMode="auto">
          <a:xfrm>
            <a:off x="5220072" y="476672"/>
            <a:ext cx="3600400" cy="3476253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58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ДОСТИЖЕНИЯ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23681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ОБЪЕКТЫ/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СЕТЕВОЕ СТРОИТЕЛЬСТВО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323529" y="1346569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2161887"/>
            <a:ext cx="7200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220/110/35/6 кВ «Лена»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(г.Усть-Кут,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220/110/10 кВ «Северная»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Улан-Удэ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Республика Бурятия).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220/110/10 кВ «Шелехово»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(г.Шелехов, Иркутская область).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 кВ «Приангарская»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(с.Богучаны, Красноярский край).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220/110/10 кВ «Байкальская»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(г.Иркутск).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220/35/6 кВ «Олекминск»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г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.Олекминск, Республика Саха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ПС 220/110 кВ «Восточная»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(г.Иркутск)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другие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Овал 28"/>
          <p:cNvSpPr/>
          <p:nvPr/>
        </p:nvSpPr>
        <p:spPr>
          <a:xfrm>
            <a:off x="611560" y="228050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1560" y="2737951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1560" y="3169999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11560" y="364865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11560" y="410610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11560" y="453765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11560" y="5054951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5220072" y="4021956"/>
            <a:ext cx="2520280" cy="155105"/>
          </a:xfrm>
          <a:prstGeom prst="rect">
            <a:avLst/>
          </a:prstGeom>
          <a:noFill/>
        </p:spPr>
      </p:pic>
      <p:pic>
        <p:nvPicPr>
          <p:cNvPr id="6145" name="Picture 1" descr="D:\РАБОЧИЕ ФАЙЛЫ\ДОПОЛНИТЕЛЬНО\КОНДРАТЬЕВ\ПРЕЗЕНТАЦИЯ\Правки_презентация_19_03_2015\Стр_25.JPG"/>
          <p:cNvPicPr>
            <a:picLocks noChangeAspect="1" noChangeArrowheads="1"/>
          </p:cNvPicPr>
          <p:nvPr/>
        </p:nvPicPr>
        <p:blipFill>
          <a:blip r:embed="rId5" cstate="print"/>
          <a:srcRect l="17831"/>
          <a:stretch>
            <a:fillRect/>
          </a:stretch>
        </p:blipFill>
        <p:spPr bwMode="auto">
          <a:xfrm>
            <a:off x="5220072" y="692696"/>
            <a:ext cx="3707904" cy="3384376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72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КОМПАНИИ – ЗАКАЗЧИКИ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83568" y="1268760"/>
            <a:ext cx="3456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ФСК ЕЭС России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РАО ЭС Востока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РЖД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РусГидро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РУСАЛ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Транснефть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Иркутскэнерго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Иркутская электросетевая компания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Группа ИЛИМ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ЕвроСибЭнерго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Мечел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 многие другие.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1340768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661443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1940843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67544" y="2200400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67544" y="2474244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67544" y="2750469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67544" y="3019550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67544" y="3309304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7544" y="3853658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4135121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4415632"/>
            <a:ext cx="130497" cy="1328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9780" y="1091261"/>
            <a:ext cx="5364163" cy="4839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АЛЬЯНС ПРЕДПРИЯТИЙ ГЭМ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11560" y="4437112"/>
            <a:ext cx="79928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В 2014 году ООО «БМУ ГЭМ» выступило инициатором создания Группы Компаний «Гидроэлектромонтаж», куда сегодня входят 14 электромонтажных организаций со всей России. 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Мощная отраслевая интеграция позволяет привлекать дополнительный квалифицированный персонал и прочие необходимые ресурсы для решения самых сложных задач в любом регионе страны.</a:t>
            </a:r>
            <a:endParaRPr lang="ru-RU" sz="1700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395536" y="4509120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395388" y="4191284"/>
            <a:ext cx="2520280" cy="155105"/>
          </a:xfrm>
          <a:prstGeom prst="rect">
            <a:avLst/>
          </a:prstGeom>
          <a:noFill/>
        </p:spPr>
      </p:pic>
      <p:pic>
        <p:nvPicPr>
          <p:cNvPr id="46082" name="Picture 2" descr="D:\РАБОЧИЕ ФАЙЛЫ\ДОПОЛНИТЕЛЬНО\КОНДРАТЬЕВ\ПРЕЗЕНТАЦИЯ\Презентация_12_01_2015\Фото_презентация\Фото_стр_26.jpg"/>
          <p:cNvPicPr>
            <a:picLocks noChangeAspect="1" noChangeArrowheads="1"/>
          </p:cNvPicPr>
          <p:nvPr/>
        </p:nvPicPr>
        <p:blipFill>
          <a:blip r:embed="rId5" cstate="print"/>
          <a:srcRect t="10542" b="14898"/>
          <a:stretch>
            <a:fillRect/>
          </a:stretch>
        </p:blipFill>
        <p:spPr bwMode="auto">
          <a:xfrm>
            <a:off x="395536" y="1268760"/>
            <a:ext cx="6045324" cy="2952328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23528" y="3047681"/>
            <a:ext cx="8820472" cy="576064"/>
          </a:xfrm>
          <a:prstGeom prst="rect">
            <a:avLst/>
          </a:prstGeom>
          <a:gradFill>
            <a:gsLst>
              <a:gs pos="3000">
                <a:srgbClr val="002060"/>
              </a:gs>
              <a:gs pos="3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23528" y="3807337"/>
            <a:ext cx="8820472" cy="576064"/>
          </a:xfrm>
          <a:prstGeom prst="rect">
            <a:avLst/>
          </a:prstGeom>
          <a:gradFill>
            <a:gsLst>
              <a:gs pos="3000">
                <a:srgbClr val="002060"/>
              </a:gs>
              <a:gs pos="3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23528" y="4552925"/>
            <a:ext cx="8820472" cy="576064"/>
          </a:xfrm>
          <a:prstGeom prst="rect">
            <a:avLst/>
          </a:prstGeom>
          <a:gradFill>
            <a:gsLst>
              <a:gs pos="3000">
                <a:srgbClr val="002060"/>
              </a:gs>
              <a:gs pos="3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23528" y="2276872"/>
            <a:ext cx="8820472" cy="576064"/>
          </a:xfrm>
          <a:prstGeom prst="rect">
            <a:avLst/>
          </a:prstGeom>
          <a:gradFill>
            <a:gsLst>
              <a:gs pos="3000">
                <a:srgbClr val="002060"/>
              </a:gs>
              <a:gs pos="3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МАСШТАБЫ БИЗНЕСА ГК ГЭМ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8" y="1556792"/>
            <a:ext cx="8820472" cy="576064"/>
          </a:xfrm>
          <a:prstGeom prst="rect">
            <a:avLst/>
          </a:prstGeom>
          <a:gradFill>
            <a:gsLst>
              <a:gs pos="3000">
                <a:srgbClr val="002060"/>
              </a:gs>
              <a:gs pos="3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1694840"/>
            <a:ext cx="103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ОПЫТ: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2400640"/>
            <a:ext cx="1683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ГЕОГРАФИЯ: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2233000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свыше 20 регионов России и 12 стран ближнего и дальнего зарубежья.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95536" y="3175836"/>
            <a:ext cx="1371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ОБЪЕМЫ: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31840" y="300819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оборот более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10 млрд. рублей в год.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95536" y="392456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ТЕХНИКА: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31840" y="3756924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свыше 500 единиц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специализированной техники.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95536" y="4688004"/>
            <a:ext cx="1123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КАДРЫ: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131840" y="4520364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свыше 2500 квалифицированных специалистов.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96172" y="1827932"/>
            <a:ext cx="4334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(с 1946 года – основания Всесоюзного треста ГЭМ).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31840" y="1565300"/>
            <a:ext cx="2997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БОЛЕЕ 68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СТАНОВЛЕНИЕ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251520" y="5364708"/>
            <a:ext cx="2520280" cy="15510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860032" y="1326700"/>
            <a:ext cx="21602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148064" y="1196752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60-е годы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– строительство промышленных гигантов – Братский лесопромышленный комплекс, Братский алюминиевый завод, Коршуновский горно-обогатительный комбинат. </a:t>
            </a:r>
          </a:p>
          <a:p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70-е годы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строительство Усть-Илимской ГЭС, Усть-Илимского лесопромышленного комплекса. Начало возведения Богучанской ГЭС.</a:t>
            </a:r>
          </a:p>
        </p:txBody>
      </p:sp>
      <p:pic>
        <p:nvPicPr>
          <p:cNvPr id="1026" name="Picture 2" descr="D:\РАБОЧИЕ ФАЙЛЫ\ДОПОЛНИТЕЛЬНО\КОНДРАТЬЕВ\ПРЕЗЕНТАЦИЯ\Презентация_12_01_2015\Фото_презентация\Фото_стр_3.jpg"/>
          <p:cNvPicPr>
            <a:picLocks noChangeAspect="1" noChangeArrowheads="1"/>
          </p:cNvPicPr>
          <p:nvPr/>
        </p:nvPicPr>
        <p:blipFill>
          <a:blip r:embed="rId5" cstate="print"/>
          <a:srcRect r="4815"/>
          <a:stretch>
            <a:fillRect/>
          </a:stretch>
        </p:blipFill>
        <p:spPr bwMode="auto">
          <a:xfrm>
            <a:off x="251520" y="1196752"/>
            <a:ext cx="4392488" cy="4176464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860032" y="3962860"/>
            <a:ext cx="21602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МАСШТАБЫ БИЗНЕСА ГК ГЭМ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pic>
        <p:nvPicPr>
          <p:cNvPr id="14" name="Picture 2" descr="D:\РАБОЧИЕ ФАЙЛЫ\ДОПОЛНИТЕЛЬНО\КОНДРАТЬЕВ\ПРЕЗЕНТАЦИЯ\Презентация_12_01_2015\Фото_презентация\буклет_синий-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75110" y="548680"/>
            <a:ext cx="9497549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ashdrive.com.ua/sites/all/themes/flashdrive/i/mega_size_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826348"/>
            <a:ext cx="9144000" cy="45719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75656" y="2924944"/>
            <a:ext cx="6207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СПАСИБО ЗА ВНИМАНИЕ! 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C:\Users\Admin\Desktop\банеры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373216"/>
            <a:ext cx="3024336" cy="61215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915816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МЕЖДУНАРОДНЫЙ ОПЫТ 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326700"/>
            <a:ext cx="21602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9552" y="1196752"/>
            <a:ext cx="55446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80-е годы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участие специалистов БМУ ГЭМ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строительстве объектов энергетики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Югославии, Германии, Финляндии, Египте, Сирии, Вьетнаме, Монголии, Ираке, Анголе,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во многих регионах бывшего Советского Союза.</a:t>
            </a:r>
          </a:p>
        </p:txBody>
      </p:sp>
      <p:pic>
        <p:nvPicPr>
          <p:cNvPr id="2050" name="Picture 2" descr="D:\РАБОЧИЕ ФАЙЛЫ\ДОПОЛНИТЕЛЬНО\КОНДРАТЬЕВ\ПРЕЗЕНТАЦИЯ\Презентация_12_01_2015\Фото_презентация\0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064186"/>
            <a:ext cx="5700340" cy="2885094"/>
          </a:xfrm>
          <a:prstGeom prst="rect">
            <a:avLst/>
          </a:prstGeom>
          <a:noFill/>
        </p:spPr>
      </p:pic>
      <p:grpSp>
        <p:nvGrpSpPr>
          <p:cNvPr id="33" name="Группа 32"/>
          <p:cNvGrpSpPr/>
          <p:nvPr/>
        </p:nvGrpSpPr>
        <p:grpSpPr>
          <a:xfrm>
            <a:off x="611560" y="3356992"/>
            <a:ext cx="2628109" cy="2376264"/>
            <a:chOff x="539552" y="3212976"/>
            <a:chExt cx="2952328" cy="2669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Рисунок 13" descr="000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358" y="3212976"/>
              <a:ext cx="739282" cy="492854"/>
            </a:xfrm>
            <a:prstGeom prst="rect">
              <a:avLst/>
            </a:prstGeom>
          </p:spPr>
        </p:pic>
        <p:pic>
          <p:nvPicPr>
            <p:cNvPr id="16" name="Рисунок 15" descr="000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6116" y="3212976"/>
              <a:ext cx="801163" cy="490044"/>
            </a:xfrm>
            <a:prstGeom prst="rect">
              <a:avLst/>
            </a:prstGeom>
          </p:spPr>
        </p:pic>
        <p:pic>
          <p:nvPicPr>
            <p:cNvPr id="21" name="Рисунок 20" descr="000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5796" y="4644704"/>
              <a:ext cx="756084" cy="504056"/>
            </a:xfrm>
            <a:prstGeom prst="rect">
              <a:avLst/>
            </a:prstGeom>
          </p:spPr>
        </p:pic>
        <p:pic>
          <p:nvPicPr>
            <p:cNvPr id="22" name="Рисунок 21" descr="000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9672" y="3212976"/>
              <a:ext cx="756084" cy="504056"/>
            </a:xfrm>
            <a:prstGeom prst="rect">
              <a:avLst/>
            </a:prstGeom>
          </p:spPr>
        </p:pic>
        <p:pic>
          <p:nvPicPr>
            <p:cNvPr id="24" name="Рисунок 23" descr="71-flag-iraq-1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552" y="4644704"/>
              <a:ext cx="724647" cy="503235"/>
            </a:xfrm>
            <a:prstGeom prst="rect">
              <a:avLst/>
            </a:prstGeom>
          </p:spPr>
        </p:pic>
        <p:pic>
          <p:nvPicPr>
            <p:cNvPr id="25" name="Рисунок 24" descr="ao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9672" y="4644704"/>
              <a:ext cx="760496" cy="506998"/>
            </a:xfrm>
            <a:prstGeom prst="rect">
              <a:avLst/>
            </a:prstGeom>
          </p:spPr>
        </p:pic>
        <p:pic>
          <p:nvPicPr>
            <p:cNvPr id="26" name="Рисунок 25" descr="cccg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5576" y="3919506"/>
              <a:ext cx="1008822" cy="504411"/>
            </a:xfrm>
            <a:prstGeom prst="rect">
              <a:avLst/>
            </a:prstGeom>
          </p:spPr>
        </p:pic>
        <p:pic>
          <p:nvPicPr>
            <p:cNvPr id="28" name="Рисунок 27" descr="mn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68638" y="5364784"/>
              <a:ext cx="1035210" cy="517606"/>
            </a:xfrm>
            <a:prstGeom prst="rect">
              <a:avLst/>
            </a:prstGeom>
          </p:spPr>
        </p:pic>
        <p:pic>
          <p:nvPicPr>
            <p:cNvPr id="29" name="Рисунок 28" descr="vn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9592" y="5369902"/>
              <a:ext cx="756563" cy="504376"/>
            </a:xfrm>
            <a:prstGeom prst="rect">
              <a:avLst/>
            </a:prstGeom>
          </p:spPr>
        </p:pic>
        <p:pic>
          <p:nvPicPr>
            <p:cNvPr id="30" name="Рисунок 29" descr="_   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36491" y="3919506"/>
              <a:ext cx="995349" cy="49145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Рисунок 40" descr="000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00" y="1124744"/>
            <a:ext cx="4439748" cy="4752528"/>
          </a:xfrm>
          <a:prstGeom prst="rect">
            <a:avLst/>
          </a:prstGeom>
        </p:spPr>
      </p:pic>
      <p:sp>
        <p:nvSpPr>
          <p:cNvPr id="49" name="Выноска 1 48"/>
          <p:cNvSpPr/>
          <p:nvPr/>
        </p:nvSpPr>
        <p:spPr>
          <a:xfrm>
            <a:off x="3923928" y="4005064"/>
            <a:ext cx="4752528" cy="1728192"/>
          </a:xfrm>
          <a:prstGeom prst="borderCallout1">
            <a:avLst>
              <a:gd name="adj1" fmla="val 23815"/>
              <a:gd name="adj2" fmla="val 88"/>
              <a:gd name="adj3" fmla="val -14520"/>
              <a:gd name="adj4" fmla="val -41724"/>
            </a:avLst>
          </a:prstGeom>
          <a:solidFill>
            <a:schemeClr val="bg1"/>
          </a:solidFill>
          <a:ln w="28575" cap="rnd">
            <a:solidFill>
              <a:srgbClr val="002060"/>
            </a:solidFill>
            <a:headEnd type="triangle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4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4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СТРУКТУРА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15750" y="1326700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5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1196752"/>
            <a:ext cx="4176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Сегодня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ООО «БМУ ГЭМ» имеет развитую филиальную сеть – 8 центров постоянного присутствия.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Братске располагаются аппарат управления, самая крупная производственная база предприятия и 6 специализированных подразделений.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211960" y="4077072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Братский участок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Группа наладки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Трансформаторный участок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Монтажно-заготовительный участок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Участок механизации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Сервисный участок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067944" y="417765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067944" y="4432747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4067944" y="465658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067944" y="490423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4067944" y="5142360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067944" y="5404298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-42749" y="244973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СТРУКТУРА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pic>
        <p:nvPicPr>
          <p:cNvPr id="2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539551" y="4719811"/>
            <a:ext cx="2629857" cy="16184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340768"/>
            <a:ext cx="5184576" cy="3456384"/>
          </a:xfrm>
          <a:prstGeom prst="rect">
            <a:avLst/>
          </a:prstGeom>
          <a:noFill/>
        </p:spPr>
      </p:pic>
      <p:pic>
        <p:nvPicPr>
          <p:cNvPr id="2051" name="Picture 3" descr="C:\Users\Admin\Desktop\Правки_презентация_19_03_2015\Братская база и офис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0064" y="1340768"/>
            <a:ext cx="2268252" cy="1512168"/>
          </a:xfrm>
          <a:prstGeom prst="rect">
            <a:avLst/>
          </a:prstGeom>
          <a:noFill/>
        </p:spPr>
      </p:pic>
      <p:pic>
        <p:nvPicPr>
          <p:cNvPr id="2052" name="Picture 4" descr="C:\Users\Admin\Desktop\Правки_презентация_19_03_2015\Братская база и офис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517628"/>
            <a:ext cx="2300312" cy="1523957"/>
          </a:xfrm>
          <a:prstGeom prst="rect">
            <a:avLst/>
          </a:prstGeom>
          <a:noFill/>
        </p:spPr>
      </p:pic>
      <p:pic>
        <p:nvPicPr>
          <p:cNvPr id="2054" name="Picture 6" descr="C:\Users\Admin\Desktop\Правки_презентация_19_03_2015\Братская база и офис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143" y="2930277"/>
            <a:ext cx="2228304" cy="1487393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>
            <a:off x="523150" y="508518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9671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Братске находится самая большая производственная база, где располагаются специализированные подразделения предприятия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77633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СТРУКТУРА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318" y="1326700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83568" y="1196752"/>
            <a:ext cx="7585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Сегодня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Ф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илиалы и обособленные подразделения ООО «БМУ ГЭМ» </a:t>
            </a:r>
            <a:endParaRPr lang="ru-RU" dirty="0" smtClean="0"/>
          </a:p>
        </p:txBody>
      </p:sp>
      <p:sp>
        <p:nvSpPr>
          <p:cNvPr id="42" name="Прямоугольник 41"/>
          <p:cNvSpPr/>
          <p:nvPr/>
        </p:nvSpPr>
        <p:spPr>
          <a:xfrm>
            <a:off x="6537938" y="5350818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Таежный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(Красноярский край)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342900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Иркутск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475701" y="3386023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Красноярск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554994" y="3396030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Усть-Илимск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8821" y="5363924"/>
            <a:ext cx="180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Железногорск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55190" y="5363924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Кодинск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323528" y="3376042"/>
            <a:ext cx="1008112" cy="62042"/>
          </a:xfrm>
          <a:prstGeom prst="rect">
            <a:avLst/>
          </a:prstGeom>
          <a:noFill/>
        </p:spPr>
      </p:pic>
      <p:pic>
        <p:nvPicPr>
          <p:cNvPr id="39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2406876" y="3399164"/>
            <a:ext cx="1008112" cy="62042"/>
          </a:xfrm>
          <a:prstGeom prst="rect">
            <a:avLst/>
          </a:prstGeom>
          <a:noFill/>
        </p:spPr>
      </p:pic>
      <p:pic>
        <p:nvPicPr>
          <p:cNvPr id="40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4528665" y="3381025"/>
            <a:ext cx="1008112" cy="62042"/>
          </a:xfrm>
          <a:prstGeom prst="rect">
            <a:avLst/>
          </a:prstGeom>
          <a:noFill/>
        </p:spPr>
      </p:pic>
      <p:pic>
        <p:nvPicPr>
          <p:cNvPr id="50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289907" y="5332013"/>
            <a:ext cx="1008112" cy="62042"/>
          </a:xfrm>
          <a:prstGeom prst="rect">
            <a:avLst/>
          </a:prstGeom>
          <a:noFill/>
        </p:spPr>
      </p:pic>
      <p:pic>
        <p:nvPicPr>
          <p:cNvPr id="51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2390636" y="5319797"/>
            <a:ext cx="1008112" cy="62042"/>
          </a:xfrm>
          <a:prstGeom prst="rect">
            <a:avLst/>
          </a:prstGeom>
          <a:noFill/>
        </p:spPr>
      </p:pic>
      <p:pic>
        <p:nvPicPr>
          <p:cNvPr id="5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4528665" y="5311174"/>
            <a:ext cx="1008112" cy="62042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4594567" y="5327945"/>
            <a:ext cx="14827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Елизово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(Камчатский край)</a:t>
            </a:r>
          </a:p>
        </p:txBody>
      </p:sp>
      <p:pic>
        <p:nvPicPr>
          <p:cNvPr id="56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6518545" y="5310505"/>
            <a:ext cx="1008112" cy="62042"/>
          </a:xfrm>
          <a:prstGeom prst="rect">
            <a:avLst/>
          </a:prstGeom>
          <a:noFill/>
        </p:spPr>
      </p:pic>
      <p:sp>
        <p:nvSpPr>
          <p:cNvPr id="57" name="Овал 56"/>
          <p:cNvSpPr/>
          <p:nvPr/>
        </p:nvSpPr>
        <p:spPr>
          <a:xfrm>
            <a:off x="314003" y="352958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2383182" y="350663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476192" y="3506633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251520" y="5467665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2359883" y="5500651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4499992" y="544522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6512638" y="5445224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ркутс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060848"/>
            <a:ext cx="1944216" cy="1289663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54" name="Рисунок 53" descr="Кодинск.jpg"/>
          <p:cNvPicPr>
            <a:picLocks noChangeAspect="1"/>
          </p:cNvPicPr>
          <p:nvPr/>
        </p:nvPicPr>
        <p:blipFill>
          <a:blip r:embed="rId6" cstate="print"/>
          <a:srcRect t="5368"/>
          <a:stretch>
            <a:fillRect/>
          </a:stretch>
        </p:blipFill>
        <p:spPr>
          <a:xfrm>
            <a:off x="2406876" y="3997129"/>
            <a:ext cx="2002254" cy="1269502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36" name="Рисунок 35" descr="Усть-Илимс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29696" y="2045965"/>
            <a:ext cx="1859919" cy="1278057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1026" name="Picture 2" descr="D:\РАБОЧИЕ ФАЙЛЫ\ДОПОЛНИТЕЛЬНО\КОНДРАТЬЕВ\ПРЕЗЕНТАЦИЯ\Правки_презентация\Красноярск_стр_6.jpg"/>
          <p:cNvPicPr>
            <a:picLocks noChangeAspect="1" noChangeArrowheads="1"/>
          </p:cNvPicPr>
          <p:nvPr/>
        </p:nvPicPr>
        <p:blipFill>
          <a:blip r:embed="rId8" cstate="print"/>
          <a:srcRect b="5013"/>
          <a:stretch>
            <a:fillRect/>
          </a:stretch>
        </p:blipFill>
        <p:spPr bwMode="auto">
          <a:xfrm>
            <a:off x="2406876" y="2060848"/>
            <a:ext cx="2002254" cy="1278573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pic>
        <p:nvPicPr>
          <p:cNvPr id="1027" name="Picture 3" descr="D:\РАБОЧИЕ ФАЙЛЫ\ДОПОЛНИТЕЛЬНО\КОНДРАТЬЕВ\ПРЕЗЕНТАЦИЯ\Правки_презентация\Железногорск_стр_6.gif"/>
          <p:cNvPicPr>
            <a:picLocks noChangeAspect="1" noChangeArrowheads="1"/>
          </p:cNvPicPr>
          <p:nvPr/>
        </p:nvPicPr>
        <p:blipFill>
          <a:blip r:embed="rId9" cstate="print"/>
          <a:srcRect t="12921"/>
          <a:stretch>
            <a:fillRect/>
          </a:stretch>
        </p:blipFill>
        <p:spPr bwMode="auto">
          <a:xfrm>
            <a:off x="283270" y="4006850"/>
            <a:ext cx="1966309" cy="1284176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pic>
        <p:nvPicPr>
          <p:cNvPr id="1028" name="Picture 4" descr="D:\РАБОЧИЕ ФАЙЛЫ\ДОПОЛНИТЕЛЬНО\КОНДРАТЬЕВ\ПРЕЗЕНТАЦИЯ\Правки_презентация\Елизово_стр_6.jpg"/>
          <p:cNvPicPr>
            <a:picLocks noChangeAspect="1" noChangeArrowheads="1"/>
          </p:cNvPicPr>
          <p:nvPr/>
        </p:nvPicPr>
        <p:blipFill>
          <a:blip r:embed="rId10" cstate="print"/>
          <a:srcRect r="12000" b="7229"/>
          <a:stretch>
            <a:fillRect/>
          </a:stretch>
        </p:blipFill>
        <p:spPr bwMode="auto">
          <a:xfrm>
            <a:off x="4528665" y="4006850"/>
            <a:ext cx="1860950" cy="1265185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pic>
        <p:nvPicPr>
          <p:cNvPr id="1029" name="Picture 5" descr="D:\РАБОЧИЕ ФАЙЛЫ\ДОПОЛНИТЕЛЬНО\КОНДРАТЬЕВ\ПРЕЗЕНТАЦИЯ\Правки_презентация\п.Таежный_стр_6.JPG"/>
          <p:cNvPicPr>
            <a:picLocks noChangeAspect="1" noChangeArrowheads="1"/>
          </p:cNvPicPr>
          <p:nvPr/>
        </p:nvPicPr>
        <p:blipFill>
          <a:blip r:embed="rId11" cstate="print"/>
          <a:srcRect l="11580" r="8178"/>
          <a:stretch>
            <a:fillRect/>
          </a:stretch>
        </p:blipFill>
        <p:spPr bwMode="auto">
          <a:xfrm>
            <a:off x="6537938" y="4006850"/>
            <a:ext cx="1850486" cy="1259781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67" y="2043500"/>
            <a:ext cx="1858357" cy="1280522"/>
          </a:xfrm>
          <a:prstGeom prst="rect">
            <a:avLst/>
          </a:prstGeom>
          <a:ln w="25400" cap="rnd">
            <a:solidFill>
              <a:schemeClr val="bg1"/>
            </a:solidFill>
          </a:ln>
        </p:spPr>
      </p:pic>
      <p:pic>
        <p:nvPicPr>
          <p:cNvPr id="43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 flipV="1">
            <a:off x="6537938" y="3377989"/>
            <a:ext cx="999728" cy="61526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>
            <a:off x="6610918" y="3393975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Краснодар</a:t>
            </a:r>
          </a:p>
        </p:txBody>
      </p:sp>
      <p:sp>
        <p:nvSpPr>
          <p:cNvPr id="45" name="Овал 44"/>
          <p:cNvSpPr/>
          <p:nvPr/>
        </p:nvSpPr>
        <p:spPr>
          <a:xfrm>
            <a:off x="6527831" y="3496918"/>
            <a:ext cx="144016" cy="14401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611560" y="3645024"/>
            <a:ext cx="2592288" cy="360040"/>
          </a:xfrm>
          <a:prstGeom prst="rect">
            <a:avLst/>
          </a:prstGeom>
          <a:gradFill>
            <a:gsLst>
              <a:gs pos="50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4644008" y="4797152"/>
            <a:ext cx="2592288" cy="360040"/>
          </a:xfrm>
          <a:prstGeom prst="rect">
            <a:avLst/>
          </a:prstGeom>
          <a:gradFill>
            <a:gsLst>
              <a:gs pos="50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4644008" y="1268760"/>
            <a:ext cx="2592288" cy="360040"/>
          </a:xfrm>
          <a:prstGeom prst="rect">
            <a:avLst/>
          </a:prstGeom>
          <a:gradFill>
            <a:gsLst>
              <a:gs pos="5000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4051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ПЕРСОНАЛ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83568" y="1196752"/>
            <a:ext cx="27363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 штате ООО БМУ ГЭМ трудится около 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295</a:t>
            </a: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квалифицированных специалистов.</a:t>
            </a:r>
            <a:endParaRPr lang="ru-RU" dirty="0" smtClean="0"/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583210675"/>
              </p:ext>
            </p:extLst>
          </p:nvPr>
        </p:nvGraphicFramePr>
        <p:xfrm>
          <a:off x="755576" y="3933056"/>
          <a:ext cx="3085642" cy="195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683568" y="364502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ТОМ ЧИСЛЕ: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35896" y="5086852"/>
            <a:ext cx="9361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50%</a:t>
            </a:r>
            <a:endParaRPr lang="ru-RU" sz="2500" b="1" dirty="0" smtClean="0">
              <a:solidFill>
                <a:srgbClr val="FF0000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23384" y="5085184"/>
            <a:ext cx="9361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50%</a:t>
            </a:r>
            <a:endParaRPr lang="ru-RU" sz="2500" b="1" dirty="0" smtClean="0">
              <a:solidFill>
                <a:srgbClr val="FF0000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635896" y="5419890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ИТР</a:t>
            </a:r>
            <a:endParaRPr lang="ru-RU" b="1" dirty="0" smtClean="0"/>
          </a:p>
        </p:txBody>
      </p:sp>
      <p:sp>
        <p:nvSpPr>
          <p:cNvPr id="72" name="Прямоугольник 71"/>
          <p:cNvSpPr/>
          <p:nvPr/>
        </p:nvSpPr>
        <p:spPr>
          <a:xfrm>
            <a:off x="251520" y="5445224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рабочие специальности</a:t>
            </a:r>
            <a:endParaRPr lang="ru-RU" b="1" dirty="0" smtClean="0"/>
          </a:p>
        </p:txBody>
      </p:sp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1403943012"/>
              </p:ext>
            </p:extLst>
          </p:nvPr>
        </p:nvGraphicFramePr>
        <p:xfrm>
          <a:off x="3995936" y="1628800"/>
          <a:ext cx="432048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5" name="Прямоугольник 74"/>
          <p:cNvSpPr/>
          <p:nvPr/>
        </p:nvSpPr>
        <p:spPr>
          <a:xfrm>
            <a:off x="4788024" y="126876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ОБРАЗОВАНИЕ: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148064" y="3645024"/>
            <a:ext cx="3995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49%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высшее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27%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среднее общее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14%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среднее профессиональное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10%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- прочее.</a:t>
            </a:r>
            <a:endParaRPr lang="ru-RU" sz="1600" b="1" dirty="0" smtClean="0"/>
          </a:p>
        </p:txBody>
      </p:sp>
      <p:grpSp>
        <p:nvGrpSpPr>
          <p:cNvPr id="83" name="Группа 82"/>
          <p:cNvGrpSpPr/>
          <p:nvPr/>
        </p:nvGrpSpPr>
        <p:grpSpPr>
          <a:xfrm>
            <a:off x="4788024" y="3754190"/>
            <a:ext cx="360239" cy="856703"/>
            <a:chOff x="4932040" y="4149080"/>
            <a:chExt cx="216223" cy="89386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932040" y="4149080"/>
              <a:ext cx="216223" cy="1181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4932040" y="4416648"/>
              <a:ext cx="216223" cy="11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4932040" y="4689078"/>
              <a:ext cx="216223" cy="118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4932040" y="4924821"/>
              <a:ext cx="216223" cy="1181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4788024" y="4797152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ВОЗРАСТ: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716016" y="530120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Средний возраст персонала </a:t>
            </a:r>
            <a:endParaRPr lang="ru-RU" b="1" dirty="0" smtClean="0"/>
          </a:p>
        </p:txBody>
      </p:sp>
      <p:sp>
        <p:nvSpPr>
          <p:cNvPr id="87" name="Прямоугольник 86"/>
          <p:cNvSpPr/>
          <p:nvPr/>
        </p:nvSpPr>
        <p:spPr>
          <a:xfrm>
            <a:off x="6772217" y="5229200"/>
            <a:ext cx="1904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39 лет</a:t>
            </a:r>
            <a:endParaRPr lang="ru-RU" sz="4400" b="1" dirty="0" smtClean="0">
              <a:solidFill>
                <a:srgbClr val="FF0000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27318" y="1326700"/>
            <a:ext cx="21223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уклет.jpg"/>
          <p:cNvPicPr>
            <a:picLocks noChangeAspect="1"/>
          </p:cNvPicPr>
          <p:nvPr/>
        </p:nvPicPr>
        <p:blipFill>
          <a:blip r:embed="rId2" cstate="print"/>
          <a:srcRect l="2694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12160" y="6165304"/>
            <a:ext cx="3131840" cy="6926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0" y="6237312"/>
            <a:ext cx="9144000" cy="634756"/>
          </a:xfrm>
          <a:prstGeom prst="rect">
            <a:avLst/>
          </a:prstGeom>
          <a:noFill/>
        </p:spPr>
      </p:pic>
      <p:pic>
        <p:nvPicPr>
          <p:cNvPr id="4098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37799" b="37533"/>
          <a:stretch>
            <a:fillRect/>
          </a:stretch>
        </p:blipFill>
        <p:spPr bwMode="auto">
          <a:xfrm>
            <a:off x="0" y="0"/>
            <a:ext cx="9144000" cy="980728"/>
          </a:xfrm>
          <a:prstGeom prst="rect">
            <a:avLst/>
          </a:prstGeom>
          <a:noFill/>
        </p:spPr>
      </p:pic>
      <p:pic>
        <p:nvPicPr>
          <p:cNvPr id="11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6366276"/>
            <a:ext cx="1861443" cy="37509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27584" y="54868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ОСНОВНЫЕ ВИДЫ ДЕЯТЕЛЬНОСТИ</a:t>
            </a:r>
            <a:endParaRPr lang="ru-RU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9" descr="C:\Users\Admin\Desktop\000004.emf"/>
          <p:cNvPicPr>
            <a:picLocks noChangeAspect="1" noChangeArrowheads="1"/>
          </p:cNvPicPr>
          <p:nvPr/>
        </p:nvPicPr>
        <p:blipFill>
          <a:blip r:embed="rId4" cstate="print"/>
          <a:srcRect r="84526"/>
          <a:stretch>
            <a:fillRect/>
          </a:stretch>
        </p:blipFill>
        <p:spPr bwMode="auto">
          <a:xfrm>
            <a:off x="323529" y="382900"/>
            <a:ext cx="459070" cy="5978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55576" y="4194954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Инжиниринговые услуги в сфере строительства: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Строительство объектов «под ключ».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Выполнение функций Генерального подрядчика.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Проектные работы.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dirty="0" smtClean="0"/>
          </a:p>
        </p:txBody>
      </p:sp>
      <p:sp>
        <p:nvSpPr>
          <p:cNvPr id="91" name="Прямоугольник 90"/>
          <p:cNvSpPr/>
          <p:nvPr/>
        </p:nvSpPr>
        <p:spPr>
          <a:xfrm>
            <a:off x="539552" y="4293096"/>
            <a:ext cx="174215" cy="1773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t00rtik.com/img/wallpapers/real/1389.jpg"/>
          <p:cNvPicPr>
            <a:picLocks noChangeAspect="1" noChangeArrowheads="1"/>
          </p:cNvPicPr>
          <p:nvPr/>
        </p:nvPicPr>
        <p:blipFill>
          <a:blip r:embed="rId3" cstate="print"/>
          <a:srcRect t="58590" r="51050" b="39801"/>
          <a:stretch>
            <a:fillRect/>
          </a:stretch>
        </p:blipFill>
        <p:spPr bwMode="auto">
          <a:xfrm>
            <a:off x="595412" y="3827126"/>
            <a:ext cx="2520280" cy="155105"/>
          </a:xfrm>
          <a:prstGeom prst="rect">
            <a:avLst/>
          </a:prstGeom>
          <a:noFill/>
        </p:spPr>
      </p:pic>
      <p:pic>
        <p:nvPicPr>
          <p:cNvPr id="3074" name="Picture 2" descr="D:\РАБОЧИЕ ФАЙЛЫ\ДОПОЛНИТЕЛЬНО\КОНДРАТЬЕВ\ПРЕЗЕНТАЦИЯ\Презентация_12_01_2015\Фото_презентация\Фото_стр_8.JPG"/>
          <p:cNvPicPr>
            <a:picLocks noChangeAspect="1" noChangeArrowheads="1"/>
          </p:cNvPicPr>
          <p:nvPr/>
        </p:nvPicPr>
        <p:blipFill>
          <a:blip r:embed="rId5" cstate="print"/>
          <a:srcRect l="25399"/>
          <a:stretch>
            <a:fillRect/>
          </a:stretch>
        </p:blipFill>
        <p:spPr bwMode="auto">
          <a:xfrm>
            <a:off x="592826" y="1314634"/>
            <a:ext cx="8551174" cy="2520280"/>
          </a:xfrm>
          <a:prstGeom prst="rect">
            <a:avLst/>
          </a:prstGeom>
          <a:noFill/>
          <a:ln w="25400" cap="rnd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1041" y="5128968"/>
            <a:ext cx="164606" cy="1646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1041" y="4556289"/>
            <a:ext cx="164606" cy="1646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1041" y="4838228"/>
            <a:ext cx="164606" cy="16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1086</Words>
  <Application>Microsoft Office PowerPoint</Application>
  <PresentationFormat>Экран (4:3)</PresentationFormat>
  <Paragraphs>248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Елена В. Петрова</cp:lastModifiedBy>
  <cp:revision>99</cp:revision>
  <cp:lastPrinted>2017-01-30T05:48:01Z</cp:lastPrinted>
  <dcterms:created xsi:type="dcterms:W3CDTF">2015-01-26T23:00:14Z</dcterms:created>
  <dcterms:modified xsi:type="dcterms:W3CDTF">2017-01-31T02:35:02Z</dcterms:modified>
</cp:coreProperties>
</file>